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B4CCB-95C6-42D2-A7D2-D7385FAE54B8}" type="datetimeFigureOut">
              <a:rPr lang="es-ES" smtClean="0"/>
              <a:t>19/4/22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FCD80-A7F2-484A-92EE-7A55564544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5982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3d142a4733_0_5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3d142a4733_0_584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A22945-D662-4F53-8781-D4980424B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CF0F61-9ED9-49EB-9113-5E487BA2F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2049CD-B5C7-419E-B96C-D6EF65B46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8DCE4A-AAC7-491F-8798-FDCABD835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7AC6DA-F569-4242-BE76-B830D610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456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85653-11A2-4672-A8F6-D6AC41ED5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FA622-188B-41FF-B40D-C9A5EB4FC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C0DE8F-51D4-432C-92B8-51FC41E3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8BF350-C2CF-4182-843F-F1EC858BC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888B80-4B6F-48F8-875E-C2A09468C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7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08E05C-C150-4BFE-BE68-B85E4A72C1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98E52F-78A1-4088-A25D-A2A9C8FF5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B390B-3FCF-4110-9CB6-4CA74DE49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A4A266-9617-433C-8EA6-ABE4F2BC8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9AFE7E-A85D-45F1-9E66-D1B9579A4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203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3542D-614C-4542-BA58-89F1C5A3A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63BA16-F37E-46B1-BD6E-60B38DB94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9D894E-C555-4431-9122-B68102AB8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93DFE6-4702-4CE9-8268-48895C596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FF71D3-1E66-417E-BF44-9D8814443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928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36E6C-DB1B-4E20-A658-6B4049246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02925D-3C1E-4481-B15B-3E492DD0F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2DA580-0509-42B2-8A7D-923B84BA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ED791F-452B-4425-A376-F80FD4955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653A15-D9AD-469C-ACC4-240A5EA44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90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608B25-24A7-4B8A-BDB4-D0F4E12A9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7F9E61-1148-46CB-85ED-18C265AE5D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8F35C5-0999-4065-A927-D233B7F6D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A334DA-24CE-43FF-B377-EF9B6D0C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13CCEE-F8A1-41A4-9877-E718BFAD5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AD8EAE-5173-468F-AF4A-E31AF6E85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586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14A49C-7034-41E2-BFEA-96F216DED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62A475-8DF8-49F2-9878-8161E5C37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0CD884-0378-491E-B2C7-3371ABB39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C2D03C-9FA9-4554-8995-07FABB7C0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57D8C7B-7728-4E7B-9422-3E6E2A9486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91BA4D6-6532-4BE4-946A-34FD552DC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677BD1A-E67B-41FB-AB45-6F170EEBD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5EC4D79-1F14-44B1-B925-45BEA28F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99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CA1FC-7BFC-47D3-8FEB-3337E9AAA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B028A83-432E-4587-9FD4-5ABC03AC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89BDDF-219C-4E93-8F68-3EAA03DC7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AB6EBF9-A2A2-4EB3-AB42-1A9EB75CC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090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4A0EC4E-06D2-44C8-A763-BC183D33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D753F5-3709-49A1-A99C-48BEE4C5E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338EB1-E88C-489E-B5C1-D94EB763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247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C76FBD-54F4-4EB7-8872-17C2F2679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34D430-AD71-49D9-86C4-7BBF9EF89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F707D5-F201-433A-A04F-005FFD984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838564-7270-4AB3-B884-5D8DAD97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07E5E7-DFF1-483F-BC92-FF043125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D7C892-67C2-442F-9CCC-CD1B5A7AD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508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AB0BB-5C5A-4277-B2D2-EA14DA9B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02AE50B-AD12-41FD-B06A-7605E8260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D716D58-2652-41FF-B847-E718F9DC7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797299-67BE-4559-AEC2-29BBA0175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845046-E4EE-4458-B6EE-CF4570282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B1CC48-D525-4E9D-ADC3-A03908B0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23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146DA1F-DD7B-480F-9CB0-FE603013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C84B69-3BBB-4BC9-B36D-6BEB02096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AB1233-C3B8-4DF6-823F-4BACA5692E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038C3-2C21-4101-AA5C-6DDDE4A05229}" type="datetimeFigureOut">
              <a:rPr lang="es-ES" smtClean="0"/>
              <a:t>19/4/22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D06855-50E2-41D5-90FE-0DF6902ED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9D96FF-9FC0-4D71-9E0D-47B34297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687B4-70F2-4F70-B22F-7816287511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670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43"/>
          <p:cNvSpPr/>
          <p:nvPr/>
        </p:nvSpPr>
        <p:spPr>
          <a:xfrm>
            <a:off x="11" y="-11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74" name="Google Shape;474;p43"/>
          <p:cNvSpPr txBox="1"/>
          <p:nvPr/>
        </p:nvSpPr>
        <p:spPr>
          <a:xfrm>
            <a:off x="7586396" y="75461"/>
            <a:ext cx="1105200" cy="3404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endParaRPr sz="1067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475" name="Google Shape;475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9200" y="5519666"/>
            <a:ext cx="167251" cy="17535"/>
          </a:xfrm>
          <a:prstGeom prst="rect">
            <a:avLst/>
          </a:prstGeom>
          <a:noFill/>
          <a:ln>
            <a:noFill/>
          </a:ln>
        </p:spPr>
      </p:pic>
      <p:sp>
        <p:nvSpPr>
          <p:cNvPr id="476" name="Google Shape;476;p43"/>
          <p:cNvSpPr/>
          <p:nvPr/>
        </p:nvSpPr>
        <p:spPr>
          <a:xfrm>
            <a:off x="137667" y="3348371"/>
            <a:ext cx="1317200" cy="4720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1200" b="1" dirty="0">
                <a:latin typeface="Quattrocento Sans"/>
                <a:ea typeface="Quattrocento Sans"/>
                <a:cs typeface="Quattrocento Sans"/>
                <a:sym typeface="Quattrocento Sans"/>
              </a:rPr>
              <a:t>Puntos de contacto</a:t>
            </a:r>
            <a:endParaRPr sz="1200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77" name="Google Shape;477;p43"/>
          <p:cNvSpPr/>
          <p:nvPr/>
        </p:nvSpPr>
        <p:spPr>
          <a:xfrm>
            <a:off x="1560033" y="3327361"/>
            <a:ext cx="10539200" cy="4720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78" name="Google Shape;478;p43"/>
          <p:cNvSpPr/>
          <p:nvPr/>
        </p:nvSpPr>
        <p:spPr>
          <a:xfrm>
            <a:off x="137667" y="4825001"/>
            <a:ext cx="1317200" cy="8420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s-ES" sz="1200" b="1" dirty="0">
                <a:latin typeface="Quattrocento Sans"/>
                <a:ea typeface="Quattrocento Sans"/>
                <a:cs typeface="Quattrocento Sans"/>
                <a:sym typeface="Quattrocento Sans"/>
              </a:rPr>
              <a:t>Actividades internas, proceso de soporte</a:t>
            </a:r>
            <a:endParaRPr sz="1200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79" name="Google Shape;479;p43"/>
          <p:cNvSpPr/>
          <p:nvPr/>
        </p:nvSpPr>
        <p:spPr>
          <a:xfrm>
            <a:off x="1560067" y="4824985"/>
            <a:ext cx="10539200" cy="19248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80" name="Google Shape;480;p43"/>
          <p:cNvSpPr/>
          <p:nvPr/>
        </p:nvSpPr>
        <p:spPr>
          <a:xfrm>
            <a:off x="1677300" y="3415940"/>
            <a:ext cx="995200" cy="340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81" name="Google Shape;481;p43"/>
          <p:cNvSpPr txBox="1"/>
          <p:nvPr/>
        </p:nvSpPr>
        <p:spPr>
          <a:xfrm>
            <a:off x="1687147" y="3414695"/>
            <a:ext cx="995200" cy="361715"/>
          </a:xfrm>
          <a:prstGeom prst="rect">
            <a:avLst/>
          </a:prstGeom>
          <a:solidFill>
            <a:srgbClr val="25293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ES" sz="900" b="1" dirty="0">
                <a:solidFill>
                  <a:schemeClr val="bg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RESERVA</a:t>
            </a:r>
            <a:endParaRPr sz="900" b="1" dirty="0">
              <a:solidFill>
                <a:schemeClr val="bg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83" name="Google Shape;483;p43"/>
          <p:cNvSpPr txBox="1"/>
          <p:nvPr/>
        </p:nvSpPr>
        <p:spPr>
          <a:xfrm>
            <a:off x="9317167" y="2783533"/>
            <a:ext cx="11824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1067">
                <a:highlight>
                  <a:srgbClr val="D9D9D9"/>
                </a:highlight>
                <a:latin typeface="Quattrocento Sans"/>
                <a:ea typeface="Quattrocento Sans"/>
                <a:cs typeface="Quattrocento Sans"/>
                <a:sym typeface="Quattrocento Sans"/>
              </a:rPr>
              <a:t>Sky terrace</a:t>
            </a:r>
            <a:endParaRPr sz="1067">
              <a:highlight>
                <a:srgbClr val="D9D9D9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84" name="Google Shape;484;p43"/>
          <p:cNvSpPr txBox="1"/>
          <p:nvPr/>
        </p:nvSpPr>
        <p:spPr>
          <a:xfrm>
            <a:off x="10333167" y="2783533"/>
            <a:ext cx="11824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1067">
                <a:highlight>
                  <a:srgbClr val="D9D9D9"/>
                </a:highlight>
                <a:latin typeface="Quattrocento Sans"/>
                <a:ea typeface="Quattrocento Sans"/>
                <a:cs typeface="Quattrocento Sans"/>
                <a:sym typeface="Quattrocento Sans"/>
              </a:rPr>
              <a:t>Habitación</a:t>
            </a:r>
            <a:endParaRPr sz="1067">
              <a:highlight>
                <a:srgbClr val="D9D9D9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85" name="Google Shape;485;p43"/>
          <p:cNvSpPr txBox="1"/>
          <p:nvPr/>
        </p:nvSpPr>
        <p:spPr>
          <a:xfrm>
            <a:off x="9520367" y="2939240"/>
            <a:ext cx="11824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1067">
                <a:highlight>
                  <a:srgbClr val="D9D9D9"/>
                </a:highlight>
                <a:latin typeface="Quattrocento Sans"/>
                <a:ea typeface="Quattrocento Sans"/>
                <a:cs typeface="Quattrocento Sans"/>
                <a:sym typeface="Quattrocento Sans"/>
              </a:rPr>
              <a:t>Camarero</a:t>
            </a:r>
            <a:endParaRPr sz="1067">
              <a:highlight>
                <a:srgbClr val="D9D9D9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cxnSp>
        <p:nvCxnSpPr>
          <p:cNvPr id="486" name="Google Shape;486;p43"/>
          <p:cNvCxnSpPr/>
          <p:nvPr/>
        </p:nvCxnSpPr>
        <p:spPr>
          <a:xfrm>
            <a:off x="148567" y="4329633"/>
            <a:ext cx="11709200" cy="12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7" name="Google Shape;487;p43"/>
          <p:cNvSpPr txBox="1"/>
          <p:nvPr/>
        </p:nvSpPr>
        <p:spPr>
          <a:xfrm>
            <a:off x="11184280" y="2785028"/>
            <a:ext cx="11824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1067">
                <a:highlight>
                  <a:srgbClr val="D9D9D9"/>
                </a:highlight>
                <a:latin typeface="Quattrocento Sans"/>
                <a:ea typeface="Quattrocento Sans"/>
                <a:cs typeface="Quattrocento Sans"/>
                <a:sym typeface="Quattrocento Sans"/>
              </a:rPr>
              <a:t>Recepción</a:t>
            </a:r>
            <a:endParaRPr sz="1067">
              <a:highlight>
                <a:srgbClr val="D9D9D9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90" name="Google Shape;490;p43"/>
          <p:cNvSpPr txBox="1"/>
          <p:nvPr/>
        </p:nvSpPr>
        <p:spPr>
          <a:xfrm>
            <a:off x="7996367" y="5060473"/>
            <a:ext cx="13172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1067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91" name="Google Shape;491;p43"/>
          <p:cNvSpPr/>
          <p:nvPr/>
        </p:nvSpPr>
        <p:spPr>
          <a:xfrm>
            <a:off x="137667" y="576367"/>
            <a:ext cx="1317200" cy="8420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1200" b="1">
                <a:latin typeface="Quattrocento Sans"/>
                <a:ea typeface="Quattrocento Sans"/>
                <a:cs typeface="Quattrocento Sans"/>
                <a:sym typeface="Quattrocento Sans"/>
              </a:rPr>
              <a:t>Acciones del usuario</a:t>
            </a:r>
            <a:endParaRPr sz="1200" b="1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92" name="Google Shape;492;p43"/>
          <p:cNvSpPr/>
          <p:nvPr/>
        </p:nvSpPr>
        <p:spPr>
          <a:xfrm>
            <a:off x="137667" y="1454303"/>
            <a:ext cx="1317200" cy="5212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1200" b="1" dirty="0">
                <a:latin typeface="Quattrocento Sans"/>
                <a:ea typeface="Quattrocento Sans"/>
                <a:cs typeface="Quattrocento Sans"/>
                <a:sym typeface="Quattrocento Sans"/>
              </a:rPr>
              <a:t>Sentimientos.</a:t>
            </a:r>
          </a:p>
          <a:p>
            <a:pPr algn="ctr"/>
            <a:r>
              <a:rPr lang="en" sz="1200" b="1" dirty="0">
                <a:latin typeface="Quattrocento Sans"/>
                <a:ea typeface="Quattrocento Sans"/>
                <a:cs typeface="Quattrocento Sans"/>
                <a:sym typeface="Quattrocento Sans"/>
              </a:rPr>
              <a:t>¿Qué siente?</a:t>
            </a:r>
            <a:endParaRPr sz="1200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93" name="Google Shape;493;p43"/>
          <p:cNvSpPr/>
          <p:nvPr/>
        </p:nvSpPr>
        <p:spPr>
          <a:xfrm>
            <a:off x="137667" y="2006868"/>
            <a:ext cx="1317200" cy="6740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1200" b="1" dirty="0">
                <a:latin typeface="Quattrocento Sans"/>
                <a:ea typeface="Quattrocento Sans"/>
                <a:cs typeface="Quattrocento Sans"/>
                <a:sym typeface="Quattrocento Sans"/>
              </a:rPr>
              <a:t>Expectativas</a:t>
            </a:r>
          </a:p>
          <a:p>
            <a:pPr algn="ctr"/>
            <a:r>
              <a:rPr lang="es-ES" sz="1200" b="1" dirty="0">
                <a:latin typeface="Quattrocento Sans"/>
                <a:ea typeface="Quattrocento Sans"/>
                <a:cs typeface="Quattrocento Sans"/>
                <a:sym typeface="Quattrocento Sans"/>
              </a:rPr>
              <a:t>¿Qué espera?</a:t>
            </a:r>
            <a:endParaRPr sz="1200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94" name="Google Shape;494;p43"/>
          <p:cNvSpPr/>
          <p:nvPr/>
        </p:nvSpPr>
        <p:spPr>
          <a:xfrm>
            <a:off x="137667" y="2726272"/>
            <a:ext cx="1317200" cy="5516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1200" b="1" dirty="0">
                <a:latin typeface="Quattrocento Sans"/>
                <a:ea typeface="Quattrocento Sans"/>
                <a:cs typeface="Quattrocento Sans"/>
                <a:sym typeface="Quattrocento Sans"/>
              </a:rPr>
              <a:t>Puntos de frustración</a:t>
            </a:r>
            <a:endParaRPr sz="1200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95" name="Google Shape;495;p43"/>
          <p:cNvSpPr txBox="1"/>
          <p:nvPr/>
        </p:nvSpPr>
        <p:spPr>
          <a:xfrm>
            <a:off x="1563500" y="97100"/>
            <a:ext cx="887200" cy="3404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endParaRPr sz="1067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96" name="Google Shape;496;p43"/>
          <p:cNvSpPr txBox="1"/>
          <p:nvPr/>
        </p:nvSpPr>
        <p:spPr>
          <a:xfrm>
            <a:off x="2620004" y="97100"/>
            <a:ext cx="1182400" cy="3404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endParaRPr sz="1067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97" name="Google Shape;497;p43"/>
          <p:cNvSpPr txBox="1"/>
          <p:nvPr/>
        </p:nvSpPr>
        <p:spPr>
          <a:xfrm>
            <a:off x="3916313" y="108165"/>
            <a:ext cx="1182400" cy="3404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1067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98" name="Google Shape;498;p43"/>
          <p:cNvSpPr txBox="1"/>
          <p:nvPr/>
        </p:nvSpPr>
        <p:spPr>
          <a:xfrm>
            <a:off x="5200668" y="86760"/>
            <a:ext cx="1105200" cy="3404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endParaRPr sz="1067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99" name="Google Shape;499;p43"/>
          <p:cNvSpPr/>
          <p:nvPr/>
        </p:nvSpPr>
        <p:spPr>
          <a:xfrm>
            <a:off x="1560033" y="596967"/>
            <a:ext cx="10539200" cy="8100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0" name="Google Shape;500;p43"/>
          <p:cNvSpPr/>
          <p:nvPr/>
        </p:nvSpPr>
        <p:spPr>
          <a:xfrm>
            <a:off x="1560033" y="1444400"/>
            <a:ext cx="10539200" cy="5212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 dirty="0">
              <a:highlight>
                <a:srgbClr val="D2DE00"/>
              </a:highlight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1" name="Google Shape;501;p43"/>
          <p:cNvSpPr/>
          <p:nvPr/>
        </p:nvSpPr>
        <p:spPr>
          <a:xfrm>
            <a:off x="1560033" y="2010095"/>
            <a:ext cx="10539200" cy="6740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2" name="Google Shape;502;p43"/>
          <p:cNvSpPr/>
          <p:nvPr/>
        </p:nvSpPr>
        <p:spPr>
          <a:xfrm>
            <a:off x="1560033" y="2736033"/>
            <a:ext cx="10539200" cy="5516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2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3" name="Google Shape;503;p43"/>
          <p:cNvSpPr txBox="1"/>
          <p:nvPr/>
        </p:nvSpPr>
        <p:spPr>
          <a:xfrm>
            <a:off x="6445423" y="80928"/>
            <a:ext cx="808400" cy="392182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s-ES" sz="900" b="1" dirty="0">
                <a:latin typeface="Quattrocento Sans"/>
                <a:ea typeface="Quattrocento Sans"/>
                <a:cs typeface="Quattrocento Sans"/>
                <a:sym typeface="Quattrocento Sans"/>
              </a:rPr>
              <a:t>RESTAURANTE</a:t>
            </a:r>
            <a:endParaRPr sz="900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4" name="Google Shape;504;p43"/>
          <p:cNvSpPr txBox="1"/>
          <p:nvPr/>
        </p:nvSpPr>
        <p:spPr>
          <a:xfrm>
            <a:off x="1493967" y="368893"/>
            <a:ext cx="12444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1067" dirty="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endParaRPr sz="1067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5" name="Google Shape;505;p43"/>
          <p:cNvSpPr txBox="1"/>
          <p:nvPr/>
        </p:nvSpPr>
        <p:spPr>
          <a:xfrm>
            <a:off x="2882400" y="504467"/>
            <a:ext cx="15496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1067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6" name="Google Shape;506;p43"/>
          <p:cNvSpPr txBox="1"/>
          <p:nvPr/>
        </p:nvSpPr>
        <p:spPr>
          <a:xfrm>
            <a:off x="4237167" y="504467"/>
            <a:ext cx="17148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1067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7" name="Google Shape;507;p43"/>
          <p:cNvSpPr txBox="1"/>
          <p:nvPr/>
        </p:nvSpPr>
        <p:spPr>
          <a:xfrm>
            <a:off x="5659567" y="513931"/>
            <a:ext cx="1790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1067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8" name="Google Shape;508;p43"/>
          <p:cNvSpPr txBox="1"/>
          <p:nvPr/>
        </p:nvSpPr>
        <p:spPr>
          <a:xfrm>
            <a:off x="7245596" y="504467"/>
            <a:ext cx="1446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1067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09" name="Google Shape;509;p43"/>
          <p:cNvSpPr txBox="1"/>
          <p:nvPr/>
        </p:nvSpPr>
        <p:spPr>
          <a:xfrm>
            <a:off x="1733967" y="-3485"/>
            <a:ext cx="745200" cy="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ES" sz="1067" b="1" dirty="0">
                <a:latin typeface="Quattrocento Sans"/>
                <a:ea typeface="Quattrocento Sans"/>
                <a:cs typeface="Quattrocento Sans"/>
                <a:sym typeface="Quattrocento Sans"/>
              </a:rPr>
              <a:t>WEB-CALL-@</a:t>
            </a:r>
            <a:endParaRPr sz="1067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10" name="Google Shape;510;p43"/>
          <p:cNvSpPr txBox="1"/>
          <p:nvPr/>
        </p:nvSpPr>
        <p:spPr>
          <a:xfrm>
            <a:off x="2654823" y="90193"/>
            <a:ext cx="1244400" cy="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ES" sz="1067" b="1" dirty="0">
                <a:latin typeface="Quattrocento Sans"/>
                <a:ea typeface="Quattrocento Sans"/>
                <a:cs typeface="Quattrocento Sans"/>
                <a:sym typeface="Quattrocento Sans"/>
              </a:rPr>
              <a:t>CHECK - IN</a:t>
            </a:r>
            <a:endParaRPr sz="1067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11" name="Google Shape;511;p43"/>
          <p:cNvSpPr txBox="1"/>
          <p:nvPr/>
        </p:nvSpPr>
        <p:spPr>
          <a:xfrm>
            <a:off x="3921399" y="-2033"/>
            <a:ext cx="1105200" cy="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ES" sz="1067" b="1" dirty="0">
                <a:latin typeface="Quattrocento Sans"/>
                <a:ea typeface="Quattrocento Sans"/>
                <a:cs typeface="Quattrocento Sans"/>
                <a:sym typeface="Quattrocento Sans"/>
              </a:rPr>
              <a:t>IR A HABITACIÓN</a:t>
            </a:r>
            <a:endParaRPr sz="1067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12" name="Google Shape;512;p43"/>
          <p:cNvSpPr txBox="1"/>
          <p:nvPr/>
        </p:nvSpPr>
        <p:spPr>
          <a:xfrm>
            <a:off x="5170425" y="-10273"/>
            <a:ext cx="1182400" cy="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ES" sz="1067" b="1" dirty="0">
                <a:latin typeface="Quattrocento Sans"/>
                <a:ea typeface="Quattrocento Sans"/>
                <a:cs typeface="Quattrocento Sans"/>
                <a:sym typeface="Quattrocento Sans"/>
              </a:rPr>
              <a:t>DESAYUNO-CENA</a:t>
            </a:r>
            <a:endParaRPr sz="1067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13" name="Google Shape;513;p43"/>
          <p:cNvSpPr txBox="1"/>
          <p:nvPr/>
        </p:nvSpPr>
        <p:spPr>
          <a:xfrm>
            <a:off x="7875113" y="50044"/>
            <a:ext cx="808400" cy="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ES" sz="1067" b="1" dirty="0">
                <a:latin typeface="Quattrocento Sans"/>
                <a:ea typeface="Quattrocento Sans"/>
                <a:cs typeface="Quattrocento Sans"/>
                <a:sym typeface="Quattrocento Sans"/>
              </a:rPr>
              <a:t>SPA</a:t>
            </a:r>
            <a:endParaRPr sz="1067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15" name="Google Shape;515;p43"/>
          <p:cNvSpPr txBox="1"/>
          <p:nvPr/>
        </p:nvSpPr>
        <p:spPr>
          <a:xfrm>
            <a:off x="8812595" y="523300"/>
            <a:ext cx="17148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1067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16" name="Google Shape;516;p43"/>
          <p:cNvSpPr/>
          <p:nvPr/>
        </p:nvSpPr>
        <p:spPr>
          <a:xfrm>
            <a:off x="2818599" y="3415940"/>
            <a:ext cx="995200" cy="340400"/>
          </a:xfrm>
          <a:prstGeom prst="rect">
            <a:avLst/>
          </a:prstGeom>
          <a:solidFill>
            <a:srgbClr val="25293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17" name="Google Shape;517;p43"/>
          <p:cNvSpPr txBox="1"/>
          <p:nvPr/>
        </p:nvSpPr>
        <p:spPr>
          <a:xfrm>
            <a:off x="2779154" y="3397552"/>
            <a:ext cx="11824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ES" sz="1067" dirty="0">
                <a:solidFill>
                  <a:schemeClr val="bg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RECEPCIÓN</a:t>
            </a:r>
            <a:endParaRPr sz="1067" dirty="0">
              <a:solidFill>
                <a:schemeClr val="bg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18" name="Google Shape;518;p43"/>
          <p:cNvSpPr/>
          <p:nvPr/>
        </p:nvSpPr>
        <p:spPr>
          <a:xfrm>
            <a:off x="3963555" y="3407659"/>
            <a:ext cx="995200" cy="340400"/>
          </a:xfrm>
          <a:prstGeom prst="rect">
            <a:avLst/>
          </a:prstGeom>
          <a:solidFill>
            <a:srgbClr val="25293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19" name="Google Shape;519;p43"/>
          <p:cNvSpPr txBox="1"/>
          <p:nvPr/>
        </p:nvSpPr>
        <p:spPr>
          <a:xfrm>
            <a:off x="3887409" y="3367895"/>
            <a:ext cx="11824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ES" sz="1067" dirty="0">
                <a:solidFill>
                  <a:schemeClr val="bg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HABÍTACIÓN</a:t>
            </a:r>
            <a:endParaRPr sz="1067" dirty="0">
              <a:solidFill>
                <a:schemeClr val="bg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20" name="Google Shape;520;p43"/>
          <p:cNvSpPr/>
          <p:nvPr/>
        </p:nvSpPr>
        <p:spPr>
          <a:xfrm>
            <a:off x="5183475" y="3382276"/>
            <a:ext cx="995200" cy="340400"/>
          </a:xfrm>
          <a:prstGeom prst="rect">
            <a:avLst/>
          </a:prstGeom>
          <a:solidFill>
            <a:srgbClr val="25293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1" name="Google Shape;521;p43"/>
          <p:cNvSpPr txBox="1"/>
          <p:nvPr/>
        </p:nvSpPr>
        <p:spPr>
          <a:xfrm>
            <a:off x="5109316" y="3372693"/>
            <a:ext cx="11824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s-ES" sz="900" b="1" dirty="0">
                <a:solidFill>
                  <a:schemeClr val="bg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RESTAURANTE</a:t>
            </a:r>
            <a:endParaRPr sz="900" b="1" dirty="0">
              <a:solidFill>
                <a:schemeClr val="bg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23" name="Google Shape;523;p43"/>
          <p:cNvSpPr/>
          <p:nvPr/>
        </p:nvSpPr>
        <p:spPr>
          <a:xfrm>
            <a:off x="6427291" y="3380140"/>
            <a:ext cx="995200" cy="340400"/>
          </a:xfrm>
          <a:prstGeom prst="rect">
            <a:avLst/>
          </a:prstGeom>
          <a:solidFill>
            <a:srgbClr val="25293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24" name="Google Shape;524;p43"/>
          <p:cNvSpPr txBox="1"/>
          <p:nvPr/>
        </p:nvSpPr>
        <p:spPr>
          <a:xfrm>
            <a:off x="6432607" y="3365361"/>
            <a:ext cx="11824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/>
            <a:r>
              <a:rPr lang="es-ES" sz="1067" b="1" dirty="0">
                <a:solidFill>
                  <a:schemeClr val="bg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CENTRO</a:t>
            </a:r>
          </a:p>
        </p:txBody>
      </p:sp>
      <p:sp>
        <p:nvSpPr>
          <p:cNvPr id="525" name="Google Shape;525;p43"/>
          <p:cNvSpPr/>
          <p:nvPr/>
        </p:nvSpPr>
        <p:spPr>
          <a:xfrm>
            <a:off x="7617008" y="3380141"/>
            <a:ext cx="1126371" cy="315991"/>
          </a:xfrm>
          <a:prstGeom prst="rect">
            <a:avLst/>
          </a:prstGeom>
          <a:solidFill>
            <a:srgbClr val="25293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s-ES" sz="1200" dirty="0">
                <a:solidFill>
                  <a:schemeClr val="bg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CENTRO</a:t>
            </a:r>
          </a:p>
        </p:txBody>
      </p:sp>
      <p:sp>
        <p:nvSpPr>
          <p:cNvPr id="526" name="Google Shape;526;p43"/>
          <p:cNvSpPr txBox="1"/>
          <p:nvPr/>
        </p:nvSpPr>
        <p:spPr>
          <a:xfrm>
            <a:off x="10001880" y="3372693"/>
            <a:ext cx="11824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1067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9" name="Google Shape;474;p43">
            <a:extLst>
              <a:ext uri="{FF2B5EF4-FFF2-40B4-BE49-F238E27FC236}">
                <a16:creationId xmlns:a16="http://schemas.microsoft.com/office/drawing/2014/main" id="{31CBABFA-D343-4774-BB83-92F3B2264B90}"/>
              </a:ext>
            </a:extLst>
          </p:cNvPr>
          <p:cNvSpPr txBox="1"/>
          <p:nvPr/>
        </p:nvSpPr>
        <p:spPr>
          <a:xfrm>
            <a:off x="8819967" y="72115"/>
            <a:ext cx="1105200" cy="3404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endParaRPr sz="1067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1" name="Google Shape;525;p43">
            <a:extLst>
              <a:ext uri="{FF2B5EF4-FFF2-40B4-BE49-F238E27FC236}">
                <a16:creationId xmlns:a16="http://schemas.microsoft.com/office/drawing/2014/main" id="{29C030EE-EBED-47B6-AD08-878A4CD4BA93}"/>
              </a:ext>
            </a:extLst>
          </p:cNvPr>
          <p:cNvSpPr/>
          <p:nvPr/>
        </p:nvSpPr>
        <p:spPr>
          <a:xfrm>
            <a:off x="8904215" y="3354696"/>
            <a:ext cx="995200" cy="340400"/>
          </a:xfrm>
          <a:prstGeom prst="rect">
            <a:avLst/>
          </a:prstGeom>
          <a:solidFill>
            <a:srgbClr val="25293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s-ES" sz="1200" dirty="0">
                <a:solidFill>
                  <a:schemeClr val="bg1"/>
                </a:solidFill>
              </a:rPr>
              <a:t>TIENDA</a:t>
            </a:r>
            <a:endParaRPr sz="1200" dirty="0">
              <a:solidFill>
                <a:schemeClr val="bg1"/>
              </a:solidFill>
            </a:endParaRPr>
          </a:p>
        </p:txBody>
      </p:sp>
      <p:sp>
        <p:nvSpPr>
          <p:cNvPr id="2" name="Forma libre: forma 1">
            <a:extLst>
              <a:ext uri="{FF2B5EF4-FFF2-40B4-BE49-F238E27FC236}">
                <a16:creationId xmlns:a16="http://schemas.microsoft.com/office/drawing/2014/main" id="{78FD5FEF-DD96-40D2-836A-EFFDA6F534F8}"/>
              </a:ext>
            </a:extLst>
          </p:cNvPr>
          <p:cNvSpPr/>
          <p:nvPr/>
        </p:nvSpPr>
        <p:spPr>
          <a:xfrm>
            <a:off x="1473597" y="4300279"/>
            <a:ext cx="95296" cy="9452"/>
          </a:xfrm>
          <a:custGeom>
            <a:avLst/>
            <a:gdLst>
              <a:gd name="connsiteX0" fmla="*/ 21853 w 71472"/>
              <a:gd name="connsiteY0" fmla="*/ 0 h 7089"/>
              <a:gd name="connsiteX1" fmla="*/ 71472 w 71472"/>
              <a:gd name="connsiteY1" fmla="*/ 7089 h 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472" h="7089">
                <a:moveTo>
                  <a:pt x="21853" y="0"/>
                </a:moveTo>
                <a:cubicBezTo>
                  <a:pt x="-47849" y="7088"/>
                  <a:pt x="71472" y="7089"/>
                  <a:pt x="71472" y="70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sz="2400"/>
          </a:p>
        </p:txBody>
      </p:sp>
      <p:sp>
        <p:nvSpPr>
          <p:cNvPr id="64" name="Google Shape;474;p43">
            <a:extLst>
              <a:ext uri="{FF2B5EF4-FFF2-40B4-BE49-F238E27FC236}">
                <a16:creationId xmlns:a16="http://schemas.microsoft.com/office/drawing/2014/main" id="{BC9B2B09-2B29-40D2-8AFA-A387DB7B9CEE}"/>
              </a:ext>
            </a:extLst>
          </p:cNvPr>
          <p:cNvSpPr txBox="1"/>
          <p:nvPr/>
        </p:nvSpPr>
        <p:spPr>
          <a:xfrm>
            <a:off x="10040480" y="80601"/>
            <a:ext cx="1105200" cy="3404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s-ES" sz="1067" dirty="0">
                <a:latin typeface="Quattrocento Sans"/>
                <a:ea typeface="Quattrocento Sans"/>
                <a:cs typeface="Quattrocento Sans"/>
                <a:sym typeface="Quattrocento Sans"/>
              </a:rPr>
              <a:t>CHECK OUT</a:t>
            </a:r>
            <a:endParaRPr sz="1067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5" name="Google Shape;516;p43">
            <a:extLst>
              <a:ext uri="{FF2B5EF4-FFF2-40B4-BE49-F238E27FC236}">
                <a16:creationId xmlns:a16="http://schemas.microsoft.com/office/drawing/2014/main" id="{2D91C9B2-AC76-4F93-AA5D-7BCBAB53C047}"/>
              </a:ext>
            </a:extLst>
          </p:cNvPr>
          <p:cNvSpPr/>
          <p:nvPr/>
        </p:nvSpPr>
        <p:spPr>
          <a:xfrm>
            <a:off x="10040480" y="3356864"/>
            <a:ext cx="995200" cy="340400"/>
          </a:xfrm>
          <a:prstGeom prst="rect">
            <a:avLst/>
          </a:prstGeom>
          <a:solidFill>
            <a:srgbClr val="25293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s-ES" sz="900" b="1" dirty="0">
                <a:solidFill>
                  <a:schemeClr val="bg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RECEPCIÓN</a:t>
            </a:r>
          </a:p>
        </p:txBody>
      </p:sp>
      <p:sp>
        <p:nvSpPr>
          <p:cNvPr id="66" name="Google Shape;474;p43">
            <a:extLst>
              <a:ext uri="{FF2B5EF4-FFF2-40B4-BE49-F238E27FC236}">
                <a16:creationId xmlns:a16="http://schemas.microsoft.com/office/drawing/2014/main" id="{7E944BF5-12E0-4ED1-AD42-D297804F574A}"/>
              </a:ext>
            </a:extLst>
          </p:cNvPr>
          <p:cNvSpPr txBox="1"/>
          <p:nvPr/>
        </p:nvSpPr>
        <p:spPr>
          <a:xfrm>
            <a:off x="11150996" y="80601"/>
            <a:ext cx="1105200" cy="340400"/>
          </a:xfrm>
          <a:prstGeom prst="rect">
            <a:avLst/>
          </a:prstGeom>
          <a:solidFill>
            <a:srgbClr val="D2DE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s-ES" sz="1067" dirty="0">
                <a:latin typeface="Quattrocento Sans"/>
                <a:ea typeface="Quattrocento Sans"/>
                <a:cs typeface="Quattrocento Sans"/>
                <a:sym typeface="Quattrocento Sans"/>
              </a:rPr>
              <a:t>HOME</a:t>
            </a:r>
            <a:endParaRPr sz="1067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67" name="Google Shape;516;p43">
            <a:extLst>
              <a:ext uri="{FF2B5EF4-FFF2-40B4-BE49-F238E27FC236}">
                <a16:creationId xmlns:a16="http://schemas.microsoft.com/office/drawing/2014/main" id="{A5FE03D1-0445-4621-BBEE-972190327A95}"/>
              </a:ext>
            </a:extLst>
          </p:cNvPr>
          <p:cNvSpPr/>
          <p:nvPr/>
        </p:nvSpPr>
        <p:spPr>
          <a:xfrm>
            <a:off x="11091156" y="3355035"/>
            <a:ext cx="995200" cy="340400"/>
          </a:xfrm>
          <a:prstGeom prst="rect">
            <a:avLst/>
          </a:prstGeom>
          <a:solidFill>
            <a:srgbClr val="25293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/>
            <a:r>
              <a:rPr lang="es-ES" sz="900" b="1" dirty="0">
                <a:solidFill>
                  <a:schemeClr val="bg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RECEPCIÓN</a:t>
            </a:r>
          </a:p>
        </p:txBody>
      </p:sp>
      <p:sp>
        <p:nvSpPr>
          <p:cNvPr id="68" name="Google Shape;689;p48">
            <a:extLst>
              <a:ext uri="{FF2B5EF4-FFF2-40B4-BE49-F238E27FC236}">
                <a16:creationId xmlns:a16="http://schemas.microsoft.com/office/drawing/2014/main" id="{E790D893-FF92-47CC-9B94-2CAD9695EE4C}"/>
              </a:ext>
            </a:extLst>
          </p:cNvPr>
          <p:cNvSpPr/>
          <p:nvPr/>
        </p:nvSpPr>
        <p:spPr>
          <a:xfrm>
            <a:off x="64398" y="5750371"/>
            <a:ext cx="1409910" cy="8420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s-ES" sz="1100" b="1" dirty="0">
                <a:latin typeface="Quattrocento Sans"/>
                <a:ea typeface="Quattrocento Sans"/>
                <a:cs typeface="Quattrocento Sans"/>
                <a:sym typeface="Quattrocento Sans"/>
              </a:rPr>
              <a:t>OPORTUNIDADES</a:t>
            </a:r>
            <a:endParaRPr sz="1100" b="1"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1901347-6D94-4B05-A219-057127888C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0746" y="3826746"/>
            <a:ext cx="316577" cy="32338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0E1A72A-D711-45D8-9A8E-DC2B54EB3A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8846" y="4382603"/>
            <a:ext cx="341031" cy="33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55</Words>
  <Application>Microsoft Macintosh PowerPoint</Application>
  <PresentationFormat>Panorámica</PresentationFormat>
  <Paragraphs>30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Quattrocento Sans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Mayans Asián</dc:creator>
  <cp:lastModifiedBy>Victor Mayans Asián</cp:lastModifiedBy>
  <cp:revision>8</cp:revision>
  <cp:lastPrinted>2019-11-19T11:09:24Z</cp:lastPrinted>
  <dcterms:created xsi:type="dcterms:W3CDTF">2018-12-03T11:32:40Z</dcterms:created>
  <dcterms:modified xsi:type="dcterms:W3CDTF">2022-04-19T18:41:28Z</dcterms:modified>
</cp:coreProperties>
</file>